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1"/>
  </p:sldMasterIdLst>
  <p:notesMasterIdLst>
    <p:notesMasterId r:id="rId10"/>
  </p:notesMasterIdLst>
  <p:sldIdLst>
    <p:sldId id="262" r:id="rId2"/>
    <p:sldId id="306" r:id="rId3"/>
    <p:sldId id="307" r:id="rId4"/>
    <p:sldId id="308" r:id="rId5"/>
    <p:sldId id="309" r:id="rId6"/>
    <p:sldId id="310" r:id="rId7"/>
    <p:sldId id="311" r:id="rId8"/>
    <p:sldId id="30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D5DA"/>
    <a:srgbClr val="B41800"/>
    <a:srgbClr val="6B72B7"/>
    <a:srgbClr val="F0F400"/>
    <a:srgbClr val="FFCC66"/>
    <a:srgbClr val="0026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813"/>
    <p:restoredTop sz="94631"/>
  </p:normalViewPr>
  <p:slideViewPr>
    <p:cSldViewPr snapToGrid="0" snapToObjects="1">
      <p:cViewPr>
        <p:scale>
          <a:sx n="95" d="100"/>
          <a:sy n="95" d="100"/>
        </p:scale>
        <p:origin x="91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FD9CB-4A92-F546-B771-54FD0AAB9887}" type="datetimeFigureOut">
              <a:rPr lang="en-US" smtClean="0"/>
              <a:t>12/26/19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D15D6-69BC-2540-BFDD-DAE2E8F0C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745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766" y="92026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="0" i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464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168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05B7D4-9B07-4C4D-A4C6-1C1275943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857"/>
            <a:ext cx="10515600" cy="7499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4733318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2589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85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47BD96F1-90F1-7C4C-9AF8-07AA1B5632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12/26/19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ABFCCFD-0CA4-C14E-8C49-BFFC677B6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A27425-DD5A-A84B-96DD-FD310A8C3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49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redits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D1F8547-AA5F-9649-806C-E94966BFDFDF}"/>
              </a:ext>
            </a:extLst>
          </p:cNvPr>
          <p:cNvSpPr txBox="1"/>
          <p:nvPr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8B444CC-44D2-3644-9C4C-CE23EC4E9F76}"/>
              </a:ext>
            </a:extLst>
          </p:cNvPr>
          <p:cNvSpPr txBox="1"/>
          <p:nvPr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454097A1-88AD-2E45-9354-1766A7E76222}"/>
              </a:ext>
            </a:extLst>
          </p:cNvPr>
          <p:cNvSpPr txBox="1"/>
          <p:nvPr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259A6AB-BD58-F348-9CF4-346265372788}"/>
              </a:ext>
            </a:extLst>
          </p:cNvPr>
          <p:cNvSpPr txBox="1"/>
          <p:nvPr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930925F-9E37-3640-BCE7-B022C9536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8EEA4B4-EA17-F541-BA34-2FAF2CBC2F70}"/>
              </a:ext>
            </a:extLst>
          </p:cNvPr>
          <p:cNvSpPr txBox="1"/>
          <p:nvPr userDrawn="1"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18F6432E-095B-3A48-9DB3-4B0FC1EF3BB8}"/>
              </a:ext>
            </a:extLst>
          </p:cNvPr>
          <p:cNvSpPr txBox="1"/>
          <p:nvPr userDrawn="1"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620A4B42-EF60-DE49-9B7E-FC0F505AEA3A}"/>
              </a:ext>
            </a:extLst>
          </p:cNvPr>
          <p:cNvSpPr txBox="1"/>
          <p:nvPr userDrawn="1"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F7BF6A54-7C8F-B044-9C39-81E3B12BECB5}"/>
              </a:ext>
            </a:extLst>
          </p:cNvPr>
          <p:cNvSpPr txBox="1"/>
          <p:nvPr userDrawn="1"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2DEDCDDF-CEAE-CE40-8EFF-14358874BA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975F6653-85F8-C047-AF41-B2B434AA3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9179" y="2299530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xmlns="" id="{D4B9A007-DEC5-8F4C-9F01-21BC721E82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9179" y="2985075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862C595-CE7C-834C-93D9-3C23F2C060F6}"/>
              </a:ext>
            </a:extLst>
          </p:cNvPr>
          <p:cNvSpPr txBox="1"/>
          <p:nvPr userDrawn="1"/>
        </p:nvSpPr>
        <p:spPr>
          <a:xfrm>
            <a:off x="449179" y="3801979"/>
            <a:ext cx="5887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0" dirty="0">
                <a:solidFill>
                  <a:schemeClr val="bg1"/>
                </a:solidFill>
              </a:rPr>
              <a:t>Credits:</a:t>
            </a:r>
          </a:p>
        </p:txBody>
      </p:sp>
    </p:spTree>
    <p:extLst>
      <p:ext uri="{BB962C8B-B14F-4D97-AF65-F5344CB8AC3E}">
        <p14:creationId xmlns:p14="http://schemas.microsoft.com/office/powerpoint/2010/main" val="117947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0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049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195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12/26/19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2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775ADE87-1DF8-0249-9AEC-B6404454F07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25638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45F049A8-E906-834D-98CE-3643A6F14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220"/>
            <a:ext cx="10515600" cy="7946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92ABE02-70CB-8946-93E9-3C3AD1157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26635"/>
            <a:ext cx="10515600" cy="5078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0533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49" r:id="rId7"/>
    <p:sldLayoutId id="2147483651" r:id="rId8"/>
    <p:sldLayoutId id="214748365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Verdana Regular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Verdana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Verdana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Verdana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9B4D1CD-0A14-A643-B3CE-E3ED98B59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79" y="1320319"/>
            <a:ext cx="10515600" cy="4125951"/>
          </a:xfrm>
        </p:spPr>
        <p:txBody>
          <a:bodyPr/>
          <a:lstStyle/>
          <a:p>
            <a:r>
              <a:rPr lang="en-US" dirty="0" smtClean="0"/>
              <a:t>Elastic Search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4000" dirty="0" smtClean="0"/>
              <a:t>Charles Severance</a:t>
            </a:r>
            <a:br>
              <a:rPr lang="en-US" sz="4000" dirty="0" smtClean="0"/>
            </a:b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39021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Emerged from a desire to make an "open source" search engine</a:t>
            </a:r>
          </a:p>
          <a:p>
            <a:pPr lvl="1"/>
            <a:r>
              <a:rPr lang="en-US" dirty="0" smtClean="0"/>
              <a:t>Scalable </a:t>
            </a:r>
            <a:r>
              <a:rPr lang="mr-IN" dirty="0" smtClean="0"/>
              <a:t>–</a:t>
            </a:r>
            <a:r>
              <a:rPr lang="en-US" dirty="0" smtClean="0"/>
              <a:t> firehose, data size, parallel search</a:t>
            </a:r>
          </a:p>
          <a:p>
            <a:pPr lvl="1"/>
            <a:r>
              <a:rPr lang="en-US" dirty="0" smtClean="0"/>
              <a:t>Inverted index </a:t>
            </a:r>
            <a:r>
              <a:rPr lang="mr-IN" dirty="0" smtClean="0"/>
              <a:t>–</a:t>
            </a:r>
            <a:r>
              <a:rPr lang="en-US" dirty="0" smtClean="0"/>
              <a:t> full text</a:t>
            </a:r>
          </a:p>
          <a:p>
            <a:pPr lvl="1"/>
            <a:r>
              <a:rPr lang="en-US" dirty="0" smtClean="0"/>
              <a:t>Ranking / relevance</a:t>
            </a:r>
          </a:p>
          <a:p>
            <a:pPr lvl="1"/>
            <a:r>
              <a:rPr lang="en-US" dirty="0" smtClean="0"/>
              <a:t>Recommendation engine</a:t>
            </a:r>
          </a:p>
          <a:p>
            <a:r>
              <a:rPr lang="en-US" dirty="0" smtClean="0"/>
              <a:t>Built on top of Apache Lucene</a:t>
            </a:r>
          </a:p>
          <a:p>
            <a:pPr lvl="1"/>
            <a:r>
              <a:rPr lang="en-US" dirty="0" smtClean="0"/>
              <a:t>A "Google" of your own</a:t>
            </a:r>
          </a:p>
          <a:p>
            <a:r>
              <a:rPr lang="en-US" dirty="0" smtClean="0"/>
              <a:t>Has evolved into NoSQL Applications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69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Application: ELK Stack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98568"/>
            <a:ext cx="10515600" cy="2720397"/>
          </a:xfrm>
        </p:spPr>
        <p:txBody>
          <a:bodyPr/>
          <a:lstStyle/>
          <a:p>
            <a:r>
              <a:rPr lang="en-US" dirty="0" err="1" smtClean="0"/>
              <a:t>Elasticseach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distributed NoSQL database</a:t>
            </a:r>
          </a:p>
          <a:p>
            <a:r>
              <a:rPr lang="en-US" dirty="0" err="1" smtClean="0"/>
              <a:t>Logstash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ingests streams of activity data</a:t>
            </a:r>
          </a:p>
          <a:p>
            <a:r>
              <a:rPr lang="en-US" dirty="0" err="1" smtClean="0"/>
              <a:t>Kibana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Visualization /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Dashboards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5606988"/>
            <a:ext cx="67280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www.elastic.co</a:t>
            </a:r>
            <a:r>
              <a:rPr lang="en-US" dirty="0"/>
              <a:t>/guide/</a:t>
            </a:r>
            <a:r>
              <a:rPr lang="en-US" dirty="0" err="1"/>
              <a:t>en</a:t>
            </a:r>
            <a:r>
              <a:rPr lang="en-US" dirty="0"/>
              <a:t>/</a:t>
            </a:r>
            <a:r>
              <a:rPr lang="en-US" dirty="0" err="1"/>
              <a:t>kibana</a:t>
            </a:r>
            <a:r>
              <a:rPr lang="en-US" dirty="0"/>
              <a:t>/current/</a:t>
            </a:r>
            <a:r>
              <a:rPr lang="en-US" dirty="0" err="1"/>
              <a:t>dashboard.html</a:t>
            </a:r>
            <a:endParaRPr lang="en-US" dirty="0"/>
          </a:p>
        </p:txBody>
      </p:sp>
      <p:pic>
        <p:nvPicPr>
          <p:cNvPr id="1026" name="Picture 2" descr="xample dashboar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0911" y="2626912"/>
            <a:ext cx="4671797" cy="288752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7058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402175" y="1397085"/>
            <a:ext cx="5593977" cy="43702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Can 96"/>
          <p:cNvSpPr/>
          <p:nvPr/>
        </p:nvSpPr>
        <p:spPr>
          <a:xfrm>
            <a:off x="5656926" y="1962589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98" name="Can 97"/>
          <p:cNvSpPr/>
          <p:nvPr/>
        </p:nvSpPr>
        <p:spPr>
          <a:xfrm>
            <a:off x="7754512" y="1855154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99" name="Can 98"/>
          <p:cNvSpPr/>
          <p:nvPr/>
        </p:nvSpPr>
        <p:spPr>
          <a:xfrm>
            <a:off x="8411331" y="3208535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0" name="Can 99"/>
          <p:cNvSpPr/>
          <p:nvPr/>
        </p:nvSpPr>
        <p:spPr>
          <a:xfrm>
            <a:off x="7503809" y="4561916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1" name="Can 100"/>
          <p:cNvSpPr/>
          <p:nvPr/>
        </p:nvSpPr>
        <p:spPr>
          <a:xfrm>
            <a:off x="5282726" y="4297170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2" name="Can 101"/>
          <p:cNvSpPr/>
          <p:nvPr/>
        </p:nvSpPr>
        <p:spPr>
          <a:xfrm>
            <a:off x="4632283" y="3095608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104" name="Straight Arrow Connector 103"/>
          <p:cNvCxnSpPr>
            <a:endCxn id="102" idx="1"/>
          </p:cNvCxnSpPr>
          <p:nvPr/>
        </p:nvCxnSpPr>
        <p:spPr>
          <a:xfrm flipH="1">
            <a:off x="5289102" y="2608728"/>
            <a:ext cx="853676" cy="486880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endCxn id="101" idx="1"/>
          </p:cNvCxnSpPr>
          <p:nvPr/>
        </p:nvCxnSpPr>
        <p:spPr>
          <a:xfrm flipH="1">
            <a:off x="5939545" y="2608728"/>
            <a:ext cx="380576" cy="1688442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>
            <a:off x="6320121" y="2608728"/>
            <a:ext cx="1815353" cy="1953188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>
            <a:endCxn id="98" idx="2"/>
          </p:cNvCxnSpPr>
          <p:nvPr/>
        </p:nvCxnSpPr>
        <p:spPr>
          <a:xfrm flipV="1">
            <a:off x="6970564" y="2165268"/>
            <a:ext cx="783948" cy="87979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>
            <a:stCxn id="97" idx="4"/>
            <a:endCxn id="99" idx="2"/>
          </p:cNvCxnSpPr>
          <p:nvPr/>
        </p:nvCxnSpPr>
        <p:spPr>
          <a:xfrm>
            <a:off x="6970564" y="2272703"/>
            <a:ext cx="1440767" cy="1245946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>
            <a:stCxn id="98" idx="3"/>
            <a:endCxn id="99" idx="1"/>
          </p:cNvCxnSpPr>
          <p:nvPr/>
        </p:nvCxnSpPr>
        <p:spPr>
          <a:xfrm>
            <a:off x="8411331" y="2475381"/>
            <a:ext cx="656819" cy="733154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stCxn id="98" idx="3"/>
          </p:cNvCxnSpPr>
          <p:nvPr/>
        </p:nvCxnSpPr>
        <p:spPr>
          <a:xfrm flipH="1">
            <a:off x="8135474" y="2475381"/>
            <a:ext cx="275857" cy="20865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>
            <a:stCxn id="98" idx="3"/>
            <a:endCxn id="101" idx="1"/>
          </p:cNvCxnSpPr>
          <p:nvPr/>
        </p:nvCxnSpPr>
        <p:spPr>
          <a:xfrm flipH="1">
            <a:off x="5939545" y="2475381"/>
            <a:ext cx="2471786" cy="1821789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>
            <a:stCxn id="98" idx="3"/>
            <a:endCxn id="102" idx="4"/>
          </p:cNvCxnSpPr>
          <p:nvPr/>
        </p:nvCxnSpPr>
        <p:spPr>
          <a:xfrm flipH="1">
            <a:off x="5945921" y="2475381"/>
            <a:ext cx="2465410" cy="930341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>
            <a:stCxn id="100" idx="2"/>
            <a:endCxn id="101" idx="4"/>
          </p:cNvCxnSpPr>
          <p:nvPr/>
        </p:nvCxnSpPr>
        <p:spPr>
          <a:xfrm flipH="1" flipV="1">
            <a:off x="6596364" y="4607284"/>
            <a:ext cx="907445" cy="264746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>
            <a:stCxn id="101" idx="1"/>
            <a:endCxn id="102" idx="3"/>
          </p:cNvCxnSpPr>
          <p:nvPr/>
        </p:nvCxnSpPr>
        <p:spPr>
          <a:xfrm flipH="1" flipV="1">
            <a:off x="5289102" y="3715835"/>
            <a:ext cx="650443" cy="5813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>
            <a:stCxn id="101" idx="4"/>
            <a:endCxn id="99" idx="2"/>
          </p:cNvCxnSpPr>
          <p:nvPr/>
        </p:nvCxnSpPr>
        <p:spPr>
          <a:xfrm flipV="1">
            <a:off x="6596364" y="3518649"/>
            <a:ext cx="1814967" cy="10886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>
            <a:endCxn id="99" idx="3"/>
          </p:cNvCxnSpPr>
          <p:nvPr/>
        </p:nvCxnSpPr>
        <p:spPr>
          <a:xfrm flipV="1">
            <a:off x="8135474" y="3828762"/>
            <a:ext cx="932676" cy="690542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102" idx="4"/>
          </p:cNvCxnSpPr>
          <p:nvPr/>
        </p:nvCxnSpPr>
        <p:spPr>
          <a:xfrm>
            <a:off x="5945921" y="3405722"/>
            <a:ext cx="1539110" cy="1420940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/>
          <p:cNvCxnSpPr>
            <a:endCxn id="99" idx="2"/>
          </p:cNvCxnSpPr>
          <p:nvPr/>
        </p:nvCxnSpPr>
        <p:spPr>
          <a:xfrm>
            <a:off x="5952297" y="3405722"/>
            <a:ext cx="2459034" cy="112927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Right Arrow 153"/>
          <p:cNvSpPr/>
          <p:nvPr/>
        </p:nvSpPr>
        <p:spPr>
          <a:xfrm>
            <a:off x="1739094" y="1949092"/>
            <a:ext cx="2622006" cy="968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155" name="Left-Right Arrow 154"/>
          <p:cNvSpPr/>
          <p:nvPr/>
        </p:nvSpPr>
        <p:spPr>
          <a:xfrm>
            <a:off x="1707703" y="4174033"/>
            <a:ext cx="2667501" cy="9979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QUERIES</a:t>
            </a:r>
            <a:endParaRPr lang="en-US" dirty="0"/>
          </a:p>
        </p:txBody>
      </p:sp>
      <p:sp>
        <p:nvSpPr>
          <p:cNvPr id="156" name="Title 15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158" name="TextBox 157"/>
          <p:cNvSpPr txBox="1"/>
          <p:nvPr/>
        </p:nvSpPr>
        <p:spPr>
          <a:xfrm>
            <a:off x="1946840" y="3333982"/>
            <a:ext cx="1939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REST Web Services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914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402175" y="1397085"/>
            <a:ext cx="5593977" cy="43702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Can 96"/>
          <p:cNvSpPr/>
          <p:nvPr/>
        </p:nvSpPr>
        <p:spPr>
          <a:xfrm>
            <a:off x="5656926" y="1962589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98" name="Can 97"/>
          <p:cNvSpPr/>
          <p:nvPr/>
        </p:nvSpPr>
        <p:spPr>
          <a:xfrm>
            <a:off x="7754512" y="1855154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99" name="Can 98"/>
          <p:cNvSpPr/>
          <p:nvPr/>
        </p:nvSpPr>
        <p:spPr>
          <a:xfrm>
            <a:off x="8411331" y="3208535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0" name="Can 99"/>
          <p:cNvSpPr/>
          <p:nvPr/>
        </p:nvSpPr>
        <p:spPr>
          <a:xfrm>
            <a:off x="7503809" y="4561916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1" name="Can 100"/>
          <p:cNvSpPr/>
          <p:nvPr/>
        </p:nvSpPr>
        <p:spPr>
          <a:xfrm>
            <a:off x="5282726" y="4297170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102" name="Can 101"/>
          <p:cNvSpPr/>
          <p:nvPr/>
        </p:nvSpPr>
        <p:spPr>
          <a:xfrm>
            <a:off x="4632283" y="3095608"/>
            <a:ext cx="1313638" cy="620227"/>
          </a:xfrm>
          <a:prstGeom prst="can">
            <a:avLst>
              <a:gd name="adj" fmla="val 22832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cxnSp>
        <p:nvCxnSpPr>
          <p:cNvPr id="104" name="Straight Arrow Connector 103"/>
          <p:cNvCxnSpPr>
            <a:endCxn id="102" idx="1"/>
          </p:cNvCxnSpPr>
          <p:nvPr/>
        </p:nvCxnSpPr>
        <p:spPr>
          <a:xfrm flipH="1">
            <a:off x="5289102" y="2608728"/>
            <a:ext cx="853676" cy="486880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endCxn id="101" idx="1"/>
          </p:cNvCxnSpPr>
          <p:nvPr/>
        </p:nvCxnSpPr>
        <p:spPr>
          <a:xfrm flipH="1">
            <a:off x="5939545" y="2608728"/>
            <a:ext cx="380576" cy="1688442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>
            <a:off x="6320121" y="2608728"/>
            <a:ext cx="1815353" cy="1953188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>
            <a:endCxn id="98" idx="2"/>
          </p:cNvCxnSpPr>
          <p:nvPr/>
        </p:nvCxnSpPr>
        <p:spPr>
          <a:xfrm flipV="1">
            <a:off x="6970564" y="2165268"/>
            <a:ext cx="783948" cy="87979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>
            <a:stCxn id="97" idx="4"/>
            <a:endCxn id="99" idx="2"/>
          </p:cNvCxnSpPr>
          <p:nvPr/>
        </p:nvCxnSpPr>
        <p:spPr>
          <a:xfrm>
            <a:off x="6970564" y="2272703"/>
            <a:ext cx="1440767" cy="1245946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>
            <a:stCxn id="98" idx="3"/>
            <a:endCxn id="99" idx="1"/>
          </p:cNvCxnSpPr>
          <p:nvPr/>
        </p:nvCxnSpPr>
        <p:spPr>
          <a:xfrm>
            <a:off x="8411331" y="2475381"/>
            <a:ext cx="656819" cy="733154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stCxn id="98" idx="3"/>
          </p:cNvCxnSpPr>
          <p:nvPr/>
        </p:nvCxnSpPr>
        <p:spPr>
          <a:xfrm flipH="1">
            <a:off x="8135474" y="2475381"/>
            <a:ext cx="275857" cy="20865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>
            <a:stCxn id="98" idx="3"/>
            <a:endCxn id="101" idx="1"/>
          </p:cNvCxnSpPr>
          <p:nvPr/>
        </p:nvCxnSpPr>
        <p:spPr>
          <a:xfrm flipH="1">
            <a:off x="5939545" y="2475381"/>
            <a:ext cx="2471786" cy="1821789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>
            <a:stCxn id="98" idx="3"/>
            <a:endCxn id="102" idx="4"/>
          </p:cNvCxnSpPr>
          <p:nvPr/>
        </p:nvCxnSpPr>
        <p:spPr>
          <a:xfrm flipH="1">
            <a:off x="5945921" y="2475381"/>
            <a:ext cx="2465410" cy="930341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>
            <a:stCxn id="100" idx="2"/>
            <a:endCxn id="101" idx="4"/>
          </p:cNvCxnSpPr>
          <p:nvPr/>
        </p:nvCxnSpPr>
        <p:spPr>
          <a:xfrm flipH="1" flipV="1">
            <a:off x="6596364" y="4607284"/>
            <a:ext cx="907445" cy="264746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>
            <a:stCxn id="101" idx="1"/>
            <a:endCxn id="102" idx="3"/>
          </p:cNvCxnSpPr>
          <p:nvPr/>
        </p:nvCxnSpPr>
        <p:spPr>
          <a:xfrm flipH="1" flipV="1">
            <a:off x="5289102" y="3715835"/>
            <a:ext cx="650443" cy="5813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>
            <a:stCxn id="101" idx="4"/>
            <a:endCxn id="99" idx="2"/>
          </p:cNvCxnSpPr>
          <p:nvPr/>
        </p:nvCxnSpPr>
        <p:spPr>
          <a:xfrm flipV="1">
            <a:off x="6596364" y="3518649"/>
            <a:ext cx="1814967" cy="1088635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>
            <a:endCxn id="99" idx="3"/>
          </p:cNvCxnSpPr>
          <p:nvPr/>
        </p:nvCxnSpPr>
        <p:spPr>
          <a:xfrm flipV="1">
            <a:off x="8135474" y="3828762"/>
            <a:ext cx="932676" cy="690542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102" idx="4"/>
          </p:cNvCxnSpPr>
          <p:nvPr/>
        </p:nvCxnSpPr>
        <p:spPr>
          <a:xfrm>
            <a:off x="5945921" y="3405722"/>
            <a:ext cx="1539110" cy="1420940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/>
          <p:cNvCxnSpPr>
            <a:endCxn id="99" idx="2"/>
          </p:cNvCxnSpPr>
          <p:nvPr/>
        </p:nvCxnSpPr>
        <p:spPr>
          <a:xfrm>
            <a:off x="5952297" y="3405722"/>
            <a:ext cx="2459034" cy="112927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Right Arrow 153"/>
          <p:cNvSpPr/>
          <p:nvPr/>
        </p:nvSpPr>
        <p:spPr>
          <a:xfrm>
            <a:off x="1739094" y="1949092"/>
            <a:ext cx="2622006" cy="9681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JSON DATA</a:t>
            </a:r>
            <a:endParaRPr lang="en-US" dirty="0"/>
          </a:p>
        </p:txBody>
      </p:sp>
      <p:sp>
        <p:nvSpPr>
          <p:cNvPr id="155" name="Left-Right Arrow 154"/>
          <p:cNvSpPr/>
          <p:nvPr/>
        </p:nvSpPr>
        <p:spPr>
          <a:xfrm>
            <a:off x="1707703" y="4174033"/>
            <a:ext cx="2667501" cy="9979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QUERIES</a:t>
            </a:r>
            <a:endParaRPr lang="en-US" dirty="0"/>
          </a:p>
        </p:txBody>
      </p:sp>
      <p:sp>
        <p:nvSpPr>
          <p:cNvPr id="156" name="Title 15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Architecture </a:t>
            </a:r>
            <a:r>
              <a:rPr lang="mr-IN" dirty="0" smtClean="0"/>
              <a:t>–</a:t>
            </a:r>
            <a:r>
              <a:rPr lang="en-US" dirty="0" smtClean="0"/>
              <a:t> Eventual Consistency</a:t>
            </a:r>
            <a:endParaRPr lang="en-US" dirty="0"/>
          </a:p>
        </p:txBody>
      </p:sp>
      <p:sp>
        <p:nvSpPr>
          <p:cNvPr id="158" name="TextBox 157"/>
          <p:cNvSpPr txBox="1"/>
          <p:nvPr/>
        </p:nvSpPr>
        <p:spPr>
          <a:xfrm>
            <a:off x="1946840" y="3333982"/>
            <a:ext cx="1939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REST Web Services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721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 Storage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41931" y="1653551"/>
            <a:ext cx="80592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Menlo" charset="0"/>
              </a:rPr>
              <a:t>http://admin:*****@</a:t>
            </a:r>
            <a:r>
              <a:rPr lang="en-US" u="sng" dirty="0" smtClean="0">
                <a:solidFill>
                  <a:srgbClr val="000000"/>
                </a:solidFill>
                <a:latin typeface="Menlo" charset="0"/>
              </a:rPr>
              <a:t>35.239.113.162</a:t>
            </a:r>
            <a:r>
              <a:rPr lang="en-US" dirty="0" smtClean="0">
                <a:solidFill>
                  <a:srgbClr val="000000"/>
                </a:solidFill>
                <a:latin typeface="Menlo" charset="0"/>
              </a:rPr>
              <a:t>:13009/test-index/tweet</a:t>
            </a:r>
            <a:endParaRPr lang="en-US" dirty="0">
              <a:solidFill>
                <a:srgbClr val="000000"/>
              </a:solidFill>
              <a:latin typeface="Menlo" charset="0"/>
            </a:endParaRPr>
          </a:p>
        </p:txBody>
      </p:sp>
      <p:sp>
        <p:nvSpPr>
          <p:cNvPr id="5" name="Left Brace 4"/>
          <p:cNvSpPr/>
          <p:nvPr/>
        </p:nvSpPr>
        <p:spPr>
          <a:xfrm rot="16200000" flipV="1">
            <a:off x="7672703" y="1464777"/>
            <a:ext cx="295835" cy="1328949"/>
          </a:xfrm>
          <a:prstGeom prst="leftBrac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 Brace 5"/>
          <p:cNvSpPr/>
          <p:nvPr/>
        </p:nvSpPr>
        <p:spPr>
          <a:xfrm rot="16200000" flipV="1">
            <a:off x="8868672" y="1807461"/>
            <a:ext cx="275061" cy="705903"/>
          </a:xfrm>
          <a:prstGeom prst="leftBrac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330229" y="2418970"/>
            <a:ext cx="9807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Index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8152442" y="2897338"/>
            <a:ext cx="170751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Document</a:t>
            </a:r>
          </a:p>
          <a:p>
            <a:pPr algn="ctr"/>
            <a:r>
              <a:rPr lang="en-US" sz="2800" dirty="0" smtClean="0"/>
              <a:t>Type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4140580" y="2958894"/>
            <a:ext cx="8202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host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6061234" y="3112782"/>
            <a:ext cx="8082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port</a:t>
            </a:r>
            <a:endParaRPr lang="en-US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2289081" y="2649907"/>
            <a:ext cx="13423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account</a:t>
            </a:r>
            <a:endParaRPr lang="en-US" sz="2800" dirty="0"/>
          </a:p>
        </p:txBody>
      </p:sp>
      <p:cxnSp>
        <p:nvCxnSpPr>
          <p:cNvPr id="13" name="Straight Arrow Connector 12"/>
          <p:cNvCxnSpPr>
            <a:stCxn id="11" idx="0"/>
          </p:cNvCxnSpPr>
          <p:nvPr/>
        </p:nvCxnSpPr>
        <p:spPr>
          <a:xfrm flipH="1" flipV="1">
            <a:off x="2858628" y="2022883"/>
            <a:ext cx="101631" cy="6270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9" idx="0"/>
          </p:cNvCxnSpPr>
          <p:nvPr/>
        </p:nvCxnSpPr>
        <p:spPr>
          <a:xfrm flipV="1">
            <a:off x="4550725" y="1981334"/>
            <a:ext cx="327315" cy="9775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0" idx="0"/>
          </p:cNvCxnSpPr>
          <p:nvPr/>
        </p:nvCxnSpPr>
        <p:spPr>
          <a:xfrm flipV="1">
            <a:off x="6465352" y="1981334"/>
            <a:ext cx="168486" cy="113144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6086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9812" y="245857"/>
            <a:ext cx="5463988" cy="1730861"/>
          </a:xfrm>
        </p:spPr>
        <p:txBody>
          <a:bodyPr>
            <a:normAutofit/>
          </a:bodyPr>
          <a:lstStyle/>
          <a:p>
            <a:r>
              <a:rPr lang="en-US" dirty="0" smtClean="0"/>
              <a:t>Schema (a.k.a. Mapping)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46850" y="658469"/>
            <a:ext cx="805927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test-index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mappings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tweet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properties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author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type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keyword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},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type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text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},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timestamp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{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 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type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 : "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date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  }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  }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  }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  }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 }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}</a:t>
            </a:r>
            <a:endParaRPr lang="en-US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357718" y="5536872"/>
            <a:ext cx="98342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http://admin:*****@35.239.113.162:13009/test-index/_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mapping?pretty</a:t>
            </a:r>
            <a:endParaRPr lang="en-US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218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986697" y="458272"/>
            <a:ext cx="35042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mtClean="0">
                <a:solidFill>
                  <a:srgbClr val="FFCC66"/>
                </a:solidFill>
              </a:rPr>
              <a:t>Acknowledgements / Contributions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42924" y="1100138"/>
            <a:ext cx="548640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These slides are Copyright </a:t>
            </a:r>
            <a:r>
              <a:rPr lang="en-US" sz="1400" dirty="0" smtClean="0">
                <a:solidFill>
                  <a:schemeClr val="bg1"/>
                </a:solidFill>
              </a:rPr>
              <a:t>2019-  </a:t>
            </a:r>
            <a:r>
              <a:rPr lang="en-US" sz="1400" dirty="0">
                <a:solidFill>
                  <a:schemeClr val="bg1"/>
                </a:solidFill>
              </a:rPr>
              <a:t>Charles R. Severance (</a:t>
            </a:r>
            <a:r>
              <a:rPr lang="en-US" sz="1400" dirty="0" err="1">
                <a:solidFill>
                  <a:schemeClr val="bg1"/>
                </a:solidFill>
              </a:rPr>
              <a:t>www.dr-chuck.com</a:t>
            </a:r>
            <a:r>
              <a:rPr lang="en-US" sz="1400" dirty="0">
                <a:solidFill>
                  <a:schemeClr val="bg1"/>
                </a:solidFill>
              </a:rPr>
              <a:t>) as part of </a:t>
            </a:r>
            <a:r>
              <a:rPr lang="en-US" sz="1400" dirty="0" smtClean="0">
                <a:solidFill>
                  <a:schemeClr val="bg1"/>
                </a:solidFill>
              </a:rPr>
              <a:t>www.pg4e.com </a:t>
            </a:r>
            <a:r>
              <a:rPr lang="en-US" sz="1400" dirty="0">
                <a:solidFill>
                  <a:schemeClr val="bg1"/>
                </a:solidFill>
              </a:rPr>
              <a:t>and made available under a Creative Commons Attribution 4.0 License.  Please maintain this last slide in all copies of the document to comply with the attribution requirements of the license.  If you make a change, feel free to add your name and organization to the list of contributors on this page as you republish the materials.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Initial Development: Charles </a:t>
            </a:r>
            <a:r>
              <a:rPr lang="en-US" sz="1400" dirty="0" smtClean="0">
                <a:solidFill>
                  <a:schemeClr val="bg1"/>
                </a:solidFill>
              </a:rPr>
              <a:t>R. Severance</a:t>
            </a:r>
            <a:r>
              <a:rPr lang="en-US" sz="1400" dirty="0">
                <a:solidFill>
                  <a:schemeClr val="bg1"/>
                </a:solidFill>
              </a:rPr>
              <a:t>, University of Michigan School of Information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rgbClr val="FFCC66"/>
                </a:solidFill>
              </a:rPr>
              <a:t>Insert new Contributors and Translators here including names and dates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67449" y="1100137"/>
            <a:ext cx="5486401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FFCC66"/>
                </a:solidFill>
              </a:rPr>
              <a:t>Continue new Contributors and Translators here</a:t>
            </a:r>
            <a:endParaRPr lang="en-US" sz="1400" dirty="0">
              <a:solidFill>
                <a:srgbClr val="FFCC66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015238"/>
      </p:ext>
    </p:extLst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erdana-template2" id="{A5222451-D2E8-1345-B250-8BD4DE6F57C6}" vid="{3BD9F12F-203D-B040-A3EA-DED88FB9D07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verdana-degrees1</Template>
  <TotalTime>9904</TotalTime>
  <Words>309</Words>
  <Application>Microsoft Macintosh PowerPoint</Application>
  <PresentationFormat>Widescreen</PresentationFormat>
  <Paragraphs>71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 Black</vt:lpstr>
      <vt:lpstr>Calibri</vt:lpstr>
      <vt:lpstr>Courier</vt:lpstr>
      <vt:lpstr>Mangal</vt:lpstr>
      <vt:lpstr>Menlo</vt:lpstr>
      <vt:lpstr>Verdana</vt:lpstr>
      <vt:lpstr>Verdana Regular</vt:lpstr>
      <vt:lpstr>Arial</vt:lpstr>
      <vt:lpstr>verdana-degrees1</vt:lpstr>
      <vt:lpstr>Elastic Search  Charles Severance </vt:lpstr>
      <vt:lpstr>History</vt:lpstr>
      <vt:lpstr>Application: ELK Stack</vt:lpstr>
      <vt:lpstr>Architecture</vt:lpstr>
      <vt:lpstr>Architecture – Eventual Consistency</vt:lpstr>
      <vt:lpstr>Document Storage</vt:lpstr>
      <vt:lpstr>Schema (a.k.a. Mapping)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Severance, Charles</cp:lastModifiedBy>
  <cp:revision>261</cp:revision>
  <dcterms:created xsi:type="dcterms:W3CDTF">2019-03-20T19:59:17Z</dcterms:created>
  <dcterms:modified xsi:type="dcterms:W3CDTF">2019-12-26T15:07:55Z</dcterms:modified>
</cp:coreProperties>
</file>

<file path=docProps/thumbnail.jpeg>
</file>